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Public Sans Thin" charset="1" panose="00000000000000000000"/>
      <p:regular r:id="rId16"/>
    </p:embeddedFont>
    <p:embeddedFont>
      <p:font typeface="Public Sans Thin Italics" charset="1" panose="00000000000000000000"/>
      <p:regular r:id="rId17"/>
    </p:embeddedFont>
    <p:embeddedFont>
      <p:font typeface="Public Sans Medium" charset="1" panose="00000000000000000000"/>
      <p:regular r:id="rId18"/>
    </p:embeddedFont>
    <p:embeddedFont>
      <p:font typeface="Public Sans Medium Italics" charset="1" panose="00000000000000000000"/>
      <p:regular r:id="rId19"/>
    </p:embeddedFont>
    <p:embeddedFont>
      <p:font typeface="Public Sans Heavy" charset="1" panose="00000000000000000000"/>
      <p:regular r:id="rId20"/>
    </p:embeddedFont>
    <p:embeddedFont>
      <p:font typeface="Public Sans Heavy Italics" charset="1" panose="000000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2" Target="../media/image14.pn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3014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6329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t="0" r="-482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3014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1F0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6312" cy="710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52928" y="9318675"/>
            <a:ext cx="3459096" cy="569486"/>
            <a:chOff x="0" y="0"/>
            <a:chExt cx="825638" cy="1359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5638" cy="135928"/>
            </a:xfrm>
            <a:custGeom>
              <a:avLst/>
              <a:gdLst/>
              <a:ahLst/>
              <a:cxnLst/>
              <a:rect r="r" b="b" t="t" l="l"/>
              <a:pathLst>
                <a:path h="135928" w="82563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25638" cy="174028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 spc="144">
                  <a:solidFill>
                    <a:srgbClr val="F1F0EC"/>
                  </a:solidFill>
                  <a:latin typeface="Public Sans Medium"/>
                </a:rPr>
                <a:t>By: Ayman Altaweel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2928" y="3162997"/>
            <a:ext cx="960948" cy="1000625"/>
          </a:xfrm>
          <a:custGeom>
            <a:avLst/>
            <a:gdLst/>
            <a:ahLst/>
            <a:cxnLst/>
            <a:rect r="r" b="b" t="t" l="l"/>
            <a:pathLst>
              <a:path h="1000625" w="960948">
                <a:moveTo>
                  <a:pt x="0" y="0"/>
                </a:moveTo>
                <a:lnTo>
                  <a:pt x="960948" y="0"/>
                </a:lnTo>
                <a:lnTo>
                  <a:pt x="960948" y="1000625"/>
                </a:lnTo>
                <a:lnTo>
                  <a:pt x="0" y="1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52928" y="3584215"/>
            <a:ext cx="10756200" cy="327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</a:p>
          <a:p>
            <a:pPr>
              <a:lnSpc>
                <a:spcPts val="6579"/>
              </a:lnSpc>
            </a:pPr>
            <a:r>
              <a:rPr lang="en-US" sz="6853" spc="-561">
                <a:solidFill>
                  <a:srgbClr val="3A855D"/>
                </a:solidFill>
                <a:latin typeface="Public Sans"/>
              </a:rPr>
              <a:t>Bolt's Business Data Insights</a:t>
            </a:r>
          </a:p>
          <a:p>
            <a:pPr>
              <a:lnSpc>
                <a:spcPts val="11666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5401479" y="9318675"/>
            <a:ext cx="3459096" cy="569486"/>
            <a:chOff x="0" y="0"/>
            <a:chExt cx="825638" cy="13592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5638" cy="135928"/>
            </a:xfrm>
            <a:custGeom>
              <a:avLst/>
              <a:gdLst/>
              <a:ahLst/>
              <a:cxnLst/>
              <a:rect r="r" b="b" t="t" l="l"/>
              <a:pathLst>
                <a:path h="135928" w="82563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25638" cy="174028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>
                <a:lnSpc>
                  <a:spcPts val="3120"/>
                </a:lnSpc>
              </a:pPr>
              <a:r>
                <a:rPr lang="en-US" sz="2400" spc="144">
                  <a:solidFill>
                    <a:srgbClr val="F1F0EC"/>
                  </a:solidFill>
                  <a:latin typeface="Public Sans Medium"/>
                </a:rPr>
                <a:t> On: April 2024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205" y="3781962"/>
            <a:ext cx="11083591" cy="245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9"/>
              </a:lnSpc>
            </a:pPr>
            <a:r>
              <a:rPr lang="en-US" sz="7108" spc="696">
                <a:solidFill>
                  <a:srgbClr val="FFFFFF"/>
                </a:solidFill>
                <a:latin typeface="Public Sans Bold"/>
              </a:rPr>
              <a:t>STRATEGIC</a:t>
            </a:r>
          </a:p>
          <a:p>
            <a:pPr algn="ctr">
              <a:lnSpc>
                <a:spcPts val="9809"/>
              </a:lnSpc>
            </a:pPr>
            <a:r>
              <a:rPr lang="en-US" sz="7108" spc="696">
                <a:solidFill>
                  <a:srgbClr val="FFFFFF"/>
                </a:solidFill>
                <a:latin typeface="Public Sans Bold"/>
              </a:rPr>
              <a:t>RECOMMENDATIONS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5992" y="8349535"/>
            <a:ext cx="6204374" cy="1594049"/>
            <a:chOff x="0" y="0"/>
            <a:chExt cx="5632806" cy="1447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32774" cy="1447165"/>
            </a:xfrm>
            <a:custGeom>
              <a:avLst/>
              <a:gdLst/>
              <a:ahLst/>
              <a:cxnLst/>
              <a:rect r="r" b="b" t="t" l="l"/>
              <a:pathLst>
                <a:path h="1447165" w="5632774">
                  <a:moveTo>
                    <a:pt x="46318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4631834" y="1447165"/>
                    <a:pt x="4631834" y="1447165"/>
                    <a:pt x="4631834" y="1447165"/>
                  </a:cubicBezTo>
                  <a:cubicBezTo>
                    <a:pt x="5183151" y="1447165"/>
                    <a:pt x="5632774" y="1122172"/>
                    <a:pt x="5632774" y="723519"/>
                  </a:cubicBezTo>
                  <a:cubicBezTo>
                    <a:pt x="5632774" y="324866"/>
                    <a:pt x="5183150" y="0"/>
                    <a:pt x="463183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62120" y="7680193"/>
            <a:ext cx="2264977" cy="2263391"/>
            <a:chOff x="0" y="0"/>
            <a:chExt cx="2056320" cy="20548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318878" y="8323253"/>
            <a:ext cx="6147780" cy="1594842"/>
            <a:chOff x="0" y="0"/>
            <a:chExt cx="5581426" cy="1447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81277" cy="1447927"/>
            </a:xfrm>
            <a:custGeom>
              <a:avLst/>
              <a:gdLst/>
              <a:ahLst/>
              <a:cxnLst/>
              <a:rect r="r" b="b" t="t" l="l"/>
              <a:pathLst>
                <a:path h="1447927" w="5581277">
                  <a:moveTo>
                    <a:pt x="45894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4589471" y="1447927"/>
                    <a:pt x="4589471" y="1447927"/>
                    <a:pt x="4589471" y="1447927"/>
                  </a:cubicBezTo>
                  <a:cubicBezTo>
                    <a:pt x="5135895" y="1447927"/>
                    <a:pt x="5581277" y="1122807"/>
                    <a:pt x="5581277" y="724027"/>
                  </a:cubicBezTo>
                  <a:cubicBezTo>
                    <a:pt x="5581277" y="325247"/>
                    <a:pt x="5135895" y="0"/>
                    <a:pt x="4589471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29289" y="7651532"/>
            <a:ext cx="2264184" cy="2264184"/>
            <a:chOff x="0" y="0"/>
            <a:chExt cx="2055600" cy="2055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260985" y="3029542"/>
            <a:ext cx="6205674" cy="1594049"/>
            <a:chOff x="0" y="0"/>
            <a:chExt cx="5633986" cy="1447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33895" cy="1447165"/>
            </a:xfrm>
            <a:custGeom>
              <a:avLst/>
              <a:gdLst/>
              <a:ahLst/>
              <a:cxnLst/>
              <a:rect r="r" b="b" t="t" l="l"/>
              <a:pathLst>
                <a:path h="1447165" w="5633895">
                  <a:moveTo>
                    <a:pt x="46327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4632747" y="1447165"/>
                    <a:pt x="4632747" y="1447165"/>
                    <a:pt x="4632747" y="1447165"/>
                  </a:cubicBezTo>
                  <a:cubicBezTo>
                    <a:pt x="5184335" y="1447165"/>
                    <a:pt x="5633895" y="1122172"/>
                    <a:pt x="5633895" y="723519"/>
                  </a:cubicBezTo>
                  <a:cubicBezTo>
                    <a:pt x="5633895" y="324866"/>
                    <a:pt x="5184335" y="0"/>
                    <a:pt x="463274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129289" y="2388675"/>
            <a:ext cx="2263391" cy="2265770"/>
            <a:chOff x="0" y="0"/>
            <a:chExt cx="2054880" cy="20570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94896" y="8284935"/>
            <a:ext cx="799426" cy="880347"/>
          </a:xfrm>
          <a:custGeom>
            <a:avLst/>
            <a:gdLst/>
            <a:ahLst/>
            <a:cxnLst/>
            <a:rect r="r" b="b" t="t" l="l"/>
            <a:pathLst>
              <a:path h="880347" w="799426">
                <a:moveTo>
                  <a:pt x="0" y="0"/>
                </a:moveTo>
                <a:lnTo>
                  <a:pt x="799425" y="0"/>
                </a:lnTo>
                <a:lnTo>
                  <a:pt x="799425" y="880346"/>
                </a:lnTo>
                <a:lnTo>
                  <a:pt x="0" y="880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46535" y="8232697"/>
            <a:ext cx="1029692" cy="892261"/>
          </a:xfrm>
          <a:custGeom>
            <a:avLst/>
            <a:gdLst/>
            <a:ahLst/>
            <a:cxnLst/>
            <a:rect r="r" b="b" t="t" l="l"/>
            <a:pathLst>
              <a:path h="892261" w="1029692">
                <a:moveTo>
                  <a:pt x="0" y="0"/>
                </a:moveTo>
                <a:lnTo>
                  <a:pt x="1029692" y="0"/>
                </a:lnTo>
                <a:lnTo>
                  <a:pt x="1029692" y="892260"/>
                </a:lnTo>
                <a:lnTo>
                  <a:pt x="0" y="89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98619" y="2988606"/>
            <a:ext cx="724731" cy="1065909"/>
          </a:xfrm>
          <a:custGeom>
            <a:avLst/>
            <a:gdLst/>
            <a:ahLst/>
            <a:cxnLst/>
            <a:rect r="r" b="b" t="t" l="l"/>
            <a:pathLst>
              <a:path h="1065909" w="724731">
                <a:moveTo>
                  <a:pt x="0" y="0"/>
                </a:moveTo>
                <a:lnTo>
                  <a:pt x="724731" y="0"/>
                </a:lnTo>
                <a:lnTo>
                  <a:pt x="724731" y="1065909"/>
                </a:lnTo>
                <a:lnTo>
                  <a:pt x="0" y="1065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496274" y="3767770"/>
            <a:ext cx="4714220" cy="62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4"/>
              </a:lnSpc>
              <a:spcBef>
                <a:spcPct val="0"/>
              </a:spcBef>
            </a:pPr>
            <a:r>
              <a:rPr lang="en-US" sz="1206" spc="118" strike="noStrike" u="none">
                <a:solidFill>
                  <a:srgbClr val="231F20"/>
                </a:solidFill>
                <a:latin typeface="Open Sauce"/>
              </a:rPr>
              <a:t>Outreach --&gt; Aquilonia &amp; Valoria</a:t>
            </a:r>
          </a:p>
          <a:p>
            <a:pPr algn="l">
              <a:lnSpc>
                <a:spcPts val="1664"/>
              </a:lnSpc>
              <a:spcBef>
                <a:spcPct val="0"/>
              </a:spcBef>
            </a:pPr>
            <a:r>
              <a:rPr lang="en-US" sz="1206" spc="118" strike="noStrike" u="none">
                <a:solidFill>
                  <a:srgbClr val="231F20"/>
                </a:solidFill>
                <a:latin typeface="Open Sauce"/>
              </a:rPr>
              <a:t>Organic (Awareness) --&gt; Lumina, Solsticea &amp; Veridia</a:t>
            </a:r>
          </a:p>
          <a:p>
            <a:pPr algn="l" marL="0" indent="0" lvl="1">
              <a:lnSpc>
                <a:spcPts val="1664"/>
              </a:lnSpc>
              <a:spcBef>
                <a:spcPct val="0"/>
              </a:spcBef>
            </a:pPr>
            <a:r>
              <a:rPr lang="en-US" sz="1206" spc="118" strike="noStrike" u="none">
                <a:solidFill>
                  <a:srgbClr val="231F20"/>
                </a:solidFill>
                <a:latin typeface="Open Sauce"/>
              </a:rPr>
              <a:t>Due to significant growth feasibility in these regions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340407" y="5685214"/>
            <a:ext cx="6126251" cy="1594842"/>
            <a:chOff x="0" y="0"/>
            <a:chExt cx="5561880" cy="14479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61731" cy="1447927"/>
            </a:xfrm>
            <a:custGeom>
              <a:avLst/>
              <a:gdLst/>
              <a:ahLst/>
              <a:cxnLst/>
              <a:rect r="r" b="b" t="t" l="l"/>
              <a:pathLst>
                <a:path h="1447927" w="5561731">
                  <a:moveTo>
                    <a:pt x="45733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4573399" y="1447927"/>
                    <a:pt x="4573399" y="1447927"/>
                    <a:pt x="4573399" y="1447927"/>
                  </a:cubicBezTo>
                  <a:cubicBezTo>
                    <a:pt x="5117909" y="1447927"/>
                    <a:pt x="5561731" y="1122807"/>
                    <a:pt x="5561731" y="724027"/>
                  </a:cubicBezTo>
                  <a:cubicBezTo>
                    <a:pt x="5561731" y="325247"/>
                    <a:pt x="5117909" y="0"/>
                    <a:pt x="4573399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129289" y="5029918"/>
            <a:ext cx="2223718" cy="2218402"/>
            <a:chOff x="0" y="0"/>
            <a:chExt cx="2409120" cy="24033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496630" y="5525721"/>
            <a:ext cx="1489037" cy="1302230"/>
          </a:xfrm>
          <a:custGeom>
            <a:avLst/>
            <a:gdLst/>
            <a:ahLst/>
            <a:cxnLst/>
            <a:rect r="r" b="b" t="t" l="l"/>
            <a:pathLst>
              <a:path h="1302230" w="1489037">
                <a:moveTo>
                  <a:pt x="0" y="0"/>
                </a:moveTo>
                <a:lnTo>
                  <a:pt x="1489037" y="0"/>
                </a:lnTo>
                <a:lnTo>
                  <a:pt x="1489037" y="1302231"/>
                </a:lnTo>
                <a:lnTo>
                  <a:pt x="0" y="13022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529423" y="5664664"/>
            <a:ext cx="6440943" cy="1596428"/>
            <a:chOff x="0" y="0"/>
            <a:chExt cx="5847582" cy="1449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847486" cy="1449324"/>
            </a:xfrm>
            <a:custGeom>
              <a:avLst/>
              <a:gdLst/>
              <a:ahLst/>
              <a:cxnLst/>
              <a:rect r="r" b="b" t="t" l="l"/>
              <a:pathLst>
                <a:path h="1449324" w="5847486">
                  <a:moveTo>
                    <a:pt x="48083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4808386" y="1449324"/>
                    <a:pt x="4808386" y="1449324"/>
                    <a:pt x="4808386" y="1449324"/>
                  </a:cubicBezTo>
                  <a:cubicBezTo>
                    <a:pt x="5380766" y="1449324"/>
                    <a:pt x="5847486" y="1123823"/>
                    <a:pt x="5847486" y="724662"/>
                  </a:cubicBezTo>
                  <a:cubicBezTo>
                    <a:pt x="5847486" y="325501"/>
                    <a:pt x="5380765" y="0"/>
                    <a:pt x="48083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62120" y="5042691"/>
            <a:ext cx="2224383" cy="2218402"/>
            <a:chOff x="0" y="0"/>
            <a:chExt cx="2409840" cy="24033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618475" y="2988606"/>
            <a:ext cx="6351892" cy="1596428"/>
            <a:chOff x="0" y="0"/>
            <a:chExt cx="5766734" cy="14493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766640" cy="1449324"/>
            </a:xfrm>
            <a:custGeom>
              <a:avLst/>
              <a:gdLst/>
              <a:ahLst/>
              <a:cxnLst/>
              <a:rect r="r" b="b" t="t" l="l"/>
              <a:pathLst>
                <a:path h="1449324" w="5766640">
                  <a:moveTo>
                    <a:pt x="47419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4741906" y="1449324"/>
                    <a:pt x="4741906" y="1449324"/>
                    <a:pt x="4741906" y="1449324"/>
                  </a:cubicBezTo>
                  <a:cubicBezTo>
                    <a:pt x="5306372" y="1449324"/>
                    <a:pt x="5766640" y="1123823"/>
                    <a:pt x="5766640" y="724662"/>
                  </a:cubicBezTo>
                  <a:cubicBezTo>
                    <a:pt x="5766640" y="325501"/>
                    <a:pt x="5306372" y="0"/>
                    <a:pt x="474190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562120" y="2357821"/>
            <a:ext cx="2267356" cy="2265770"/>
            <a:chOff x="0" y="0"/>
            <a:chExt cx="2058480" cy="20570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1195365" y="3027163"/>
            <a:ext cx="1000866" cy="988796"/>
          </a:xfrm>
          <a:custGeom>
            <a:avLst/>
            <a:gdLst/>
            <a:ahLst/>
            <a:cxnLst/>
            <a:rect r="r" b="b" t="t" l="l"/>
            <a:pathLst>
              <a:path h="988796" w="1000866">
                <a:moveTo>
                  <a:pt x="0" y="0"/>
                </a:moveTo>
                <a:lnTo>
                  <a:pt x="1000866" y="0"/>
                </a:lnTo>
                <a:lnTo>
                  <a:pt x="1000866" y="988795"/>
                </a:lnTo>
                <a:lnTo>
                  <a:pt x="0" y="9887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978550" y="3767770"/>
            <a:ext cx="4388241" cy="41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64"/>
              </a:lnSpc>
            </a:pPr>
            <a:r>
              <a:rPr lang="en-US" sz="1206" spc="118">
                <a:solidFill>
                  <a:srgbClr val="231F20"/>
                </a:solidFill>
                <a:latin typeface="Open Sauce"/>
              </a:rPr>
              <a:t>To acquire more companies and grow our business even more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969867" y="5511488"/>
            <a:ext cx="1408888" cy="1280807"/>
          </a:xfrm>
          <a:custGeom>
            <a:avLst/>
            <a:gdLst/>
            <a:ahLst/>
            <a:cxnLst/>
            <a:rect r="r" b="b" t="t" l="l"/>
            <a:pathLst>
              <a:path h="1280807" w="1408888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978550" y="5964682"/>
            <a:ext cx="4834362" cy="27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265"/>
              </a:lnSpc>
              <a:spcBef>
                <a:spcPct val="0"/>
              </a:spcBef>
            </a:pPr>
            <a:r>
              <a:rPr lang="en-US" sz="1641" spc="160">
                <a:solidFill>
                  <a:srgbClr val="231F20"/>
                </a:solidFill>
                <a:latin typeface="Open Sauce Bold"/>
              </a:rPr>
              <a:t>Penetrating Seraphica &amp; Novaria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78550" y="6355783"/>
            <a:ext cx="4834362" cy="41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664"/>
              </a:lnSpc>
              <a:spcBef>
                <a:spcPct val="0"/>
              </a:spcBef>
            </a:pPr>
            <a:r>
              <a:rPr lang="en-US" sz="1206" spc="118">
                <a:solidFill>
                  <a:srgbClr val="231F20"/>
                </a:solidFill>
                <a:latin typeface="Open Sauce"/>
              </a:rPr>
              <a:t>They got </a:t>
            </a:r>
            <a:r>
              <a:rPr lang="en-US" sz="1206" spc="118" strike="noStrike" u="none">
                <a:solidFill>
                  <a:srgbClr val="231F20"/>
                </a:solidFill>
                <a:latin typeface="Open Sauce"/>
              </a:rPr>
              <a:t>low acquisitions and more likely there is room to grow in these regions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-528002" y="0"/>
            <a:ext cx="19048322" cy="1702056"/>
            <a:chOff x="0" y="0"/>
            <a:chExt cx="5016842" cy="44827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16842" cy="448278"/>
            </a:xfrm>
            <a:custGeom>
              <a:avLst/>
              <a:gdLst/>
              <a:ahLst/>
              <a:cxnLst/>
              <a:rect r="r" b="b" t="t" l="l"/>
              <a:pathLst>
                <a:path h="448278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448278"/>
                  </a:lnTo>
                  <a:lnTo>
                    <a:pt x="0" y="448278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5016842" cy="467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978550" y="3377255"/>
            <a:ext cx="4654708" cy="27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265"/>
              </a:lnSpc>
              <a:spcBef>
                <a:spcPct val="0"/>
              </a:spcBef>
            </a:pPr>
            <a:r>
              <a:rPr lang="en-US" sz="1641" spc="160">
                <a:solidFill>
                  <a:srgbClr val="231F20"/>
                </a:solidFill>
                <a:latin typeface="Open Sauce Bold"/>
              </a:rPr>
              <a:t>Enhancing Acquisition by Marketing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978550" y="8696533"/>
            <a:ext cx="4654708" cy="27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265"/>
              </a:lnSpc>
              <a:spcBef>
                <a:spcPct val="0"/>
              </a:spcBef>
            </a:pPr>
            <a:r>
              <a:rPr lang="en-US" sz="1641" spc="160">
                <a:solidFill>
                  <a:srgbClr val="231F20"/>
                </a:solidFill>
                <a:latin typeface="Open Sauce Bold"/>
              </a:rPr>
              <a:t>Prioritize Outreach Channel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978550" y="9087634"/>
            <a:ext cx="4834362" cy="20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664"/>
              </a:lnSpc>
              <a:spcBef>
                <a:spcPct val="0"/>
              </a:spcBef>
            </a:pPr>
            <a:r>
              <a:rPr lang="en-US" sz="1206" spc="118">
                <a:solidFill>
                  <a:srgbClr val="231F20"/>
                </a:solidFill>
                <a:latin typeface="Open Sauce"/>
              </a:rPr>
              <a:t>It has shown 3x times better ROI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96274" y="3377255"/>
            <a:ext cx="4654708" cy="27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265"/>
              </a:lnSpc>
              <a:spcBef>
                <a:spcPct val="0"/>
              </a:spcBef>
            </a:pPr>
            <a:r>
              <a:rPr lang="en-US" sz="1641" spc="160">
                <a:solidFill>
                  <a:srgbClr val="231F20"/>
                </a:solidFill>
                <a:latin typeface="Open Sauce Bold"/>
              </a:rPr>
              <a:t>Targeted Acquisitions by Channel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496274" y="5964682"/>
            <a:ext cx="4654708" cy="27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265"/>
              </a:lnSpc>
              <a:spcBef>
                <a:spcPct val="0"/>
              </a:spcBef>
            </a:pPr>
            <a:r>
              <a:rPr lang="en-US" sz="1641" spc="160">
                <a:solidFill>
                  <a:srgbClr val="231F20"/>
                </a:solidFill>
                <a:latin typeface="Open Sauce Bold"/>
              </a:rPr>
              <a:t>Retain Segment-T3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496274" y="6355783"/>
            <a:ext cx="4388241" cy="41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64"/>
              </a:lnSpc>
            </a:pPr>
            <a:r>
              <a:rPr lang="en-US" sz="1206" spc="118">
                <a:solidFill>
                  <a:srgbClr val="231F20"/>
                </a:solidFill>
                <a:latin typeface="Open Sauce"/>
              </a:rPr>
              <a:t>We may include them in loyalty programs to maintain their high profitability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496274" y="8696533"/>
            <a:ext cx="4654708" cy="27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265"/>
              </a:lnSpc>
              <a:spcBef>
                <a:spcPct val="0"/>
              </a:spcBef>
            </a:pPr>
            <a:r>
              <a:rPr lang="en-US" sz="1641" spc="160">
                <a:solidFill>
                  <a:srgbClr val="231F20"/>
                </a:solidFill>
                <a:latin typeface="Open Sauce Bold"/>
              </a:rPr>
              <a:t>Invest more in Segment-T4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496274" y="9087634"/>
            <a:ext cx="4388241" cy="41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64"/>
              </a:lnSpc>
            </a:pPr>
            <a:r>
              <a:rPr lang="en-US" sz="1206" spc="118">
                <a:solidFill>
                  <a:srgbClr val="231F20"/>
                </a:solidFill>
                <a:latin typeface="Open Sauce"/>
              </a:rPr>
              <a:t>Huge potential base (70%) for revenue streaming</a:t>
            </a:r>
          </a:p>
          <a:p>
            <a:pPr>
              <a:lnSpc>
                <a:spcPts val="1664"/>
              </a:lnSpc>
            </a:pPr>
            <a:r>
              <a:rPr lang="en-US" sz="1206" spc="118">
                <a:solidFill>
                  <a:srgbClr val="231F20"/>
                </a:solidFill>
                <a:latin typeface="Open Sauce"/>
              </a:rPr>
              <a:t>Promotions may be good to monetize them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690980" y="483912"/>
            <a:ext cx="10713642" cy="7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8"/>
              </a:lnSpc>
            </a:pPr>
            <a:r>
              <a:rPr lang="en-US" sz="4600" spc="450">
                <a:solidFill>
                  <a:srgbClr val="FFFFFF"/>
                </a:solidFill>
                <a:latin typeface="Public Sans Bold"/>
              </a:rPr>
              <a:t>Strategic Recommentaions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205" y="1929322"/>
            <a:ext cx="11083591" cy="136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9"/>
              </a:lnSpc>
            </a:pPr>
            <a:r>
              <a:rPr lang="en-US" sz="8108" spc="794">
                <a:solidFill>
                  <a:srgbClr val="FFFFFF"/>
                </a:solidFill>
                <a:latin typeface="Public Sans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15452" y="4643011"/>
            <a:ext cx="13657095" cy="166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>
                <a:solidFill>
                  <a:srgbClr val="F5FFF5"/>
                </a:solidFill>
                <a:latin typeface="Open Sauce"/>
              </a:rPr>
              <a:t>In summary, our analytics project has yielded actionable </a:t>
            </a:r>
            <a:r>
              <a:rPr lang="en-US" sz="2400" spc="235" u="sng">
                <a:solidFill>
                  <a:srgbClr val="F5FFF5"/>
                </a:solidFill>
                <a:latin typeface="Open Sauce Bold"/>
              </a:rPr>
              <a:t>recommendations</a:t>
            </a:r>
            <a:r>
              <a:rPr lang="en-US" sz="2400" spc="235" u="sng">
                <a:solidFill>
                  <a:srgbClr val="F5FFF5"/>
                </a:solidFill>
                <a:latin typeface="Open Sauce"/>
              </a:rPr>
              <a:t> </a:t>
            </a:r>
            <a:r>
              <a:rPr lang="en-US" sz="2400" spc="235">
                <a:solidFill>
                  <a:srgbClr val="F5FFF5"/>
                </a:solidFill>
                <a:latin typeface="Open Sauce"/>
              </a:rPr>
              <a:t>for driving the growth of Bolt Business, with a focus on </a:t>
            </a:r>
            <a:r>
              <a:rPr lang="en-US" sz="2400" spc="235" u="sng">
                <a:solidFill>
                  <a:srgbClr val="F5FFF5"/>
                </a:solidFill>
                <a:latin typeface="Open Sauce Bold"/>
              </a:rPr>
              <a:t>acquisition optimization</a:t>
            </a:r>
            <a:r>
              <a:rPr lang="en-US" sz="2400" spc="235">
                <a:solidFill>
                  <a:srgbClr val="F5FFF5"/>
                </a:solidFill>
                <a:latin typeface="Open Sauce"/>
              </a:rPr>
              <a:t> and </a:t>
            </a:r>
            <a:r>
              <a:rPr lang="en-US" sz="2400" spc="235" u="sng">
                <a:solidFill>
                  <a:srgbClr val="F5FFF5"/>
                </a:solidFill>
                <a:latin typeface="Open Sauce Bold"/>
              </a:rPr>
              <a:t>profitability maximization</a:t>
            </a:r>
            <a:r>
              <a:rPr lang="en-US" sz="2400" spc="235">
                <a:solidFill>
                  <a:srgbClr val="F5FFF5"/>
                </a:solidFill>
                <a:latin typeface="Open Sauce"/>
              </a:rPr>
              <a:t>.</a:t>
            </a:r>
          </a:p>
          <a:p>
            <a:pPr algn="ctr">
              <a:lnSpc>
                <a:spcPts val="331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4447" y="3025522"/>
            <a:ext cx="1400485" cy="4638326"/>
            <a:chOff x="0" y="0"/>
            <a:chExt cx="368852" cy="1221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221617"/>
            </a:xfrm>
            <a:custGeom>
              <a:avLst/>
              <a:gdLst/>
              <a:ahLst/>
              <a:cxnLst/>
              <a:rect r="r" b="b" t="t" l="l"/>
              <a:pathLst>
                <a:path h="122161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221617"/>
                  </a:lnTo>
                  <a:lnTo>
                    <a:pt x="0" y="1221617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8852" cy="1259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3014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24588" cy="2139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72900" y="1028700"/>
            <a:ext cx="5486400" cy="7980897"/>
          </a:xfrm>
          <a:custGeom>
            <a:avLst/>
            <a:gdLst/>
            <a:ahLst/>
            <a:cxnLst/>
            <a:rect r="r" b="b" t="t" l="l"/>
            <a:pathLst>
              <a:path h="7980897" w="5486400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11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81874" y="1014650"/>
            <a:ext cx="5661991" cy="1344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3A855D"/>
                </a:solidFill>
                <a:latin typeface="Public Sans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6479" y="329186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6479" y="4088979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56479" y="4970136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56479" y="576725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76081" y="6559632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32557" y="345696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397D5A"/>
                </a:solidFill>
                <a:latin typeface="Open Sauce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32557" y="425118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397D5A"/>
                </a:solidFill>
                <a:latin typeface="Open Sauce"/>
              </a:rPr>
              <a:t>Methodology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32557" y="5171270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397D5A"/>
                </a:solidFill>
                <a:latin typeface="Open Sauce"/>
              </a:rPr>
              <a:t>Insights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32557" y="596548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397D5A"/>
                </a:solidFill>
                <a:latin typeface="Open Sauce"/>
              </a:rPr>
              <a:t>Strategic Recommendations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32557" y="6766332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397D5A"/>
                </a:solidFill>
                <a:latin typeface="Open Sauce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205" y="1929322"/>
            <a:ext cx="11083591" cy="136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9"/>
              </a:lnSpc>
            </a:pPr>
            <a:r>
              <a:rPr lang="en-US" sz="8108" spc="794">
                <a:solidFill>
                  <a:srgbClr val="FFFFFF"/>
                </a:solidFill>
                <a:latin typeface="Public Sans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15452" y="4643011"/>
            <a:ext cx="13657095" cy="20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F5FFF5"/>
                </a:solidFill>
                <a:latin typeface="Open Sauce"/>
              </a:rPr>
              <a:t>We will delve into Bolt Business, the B2B arm of Bolt, aiming to extract valuable insights from acquisition and ordering data.</a:t>
            </a:r>
          </a:p>
          <a:p>
            <a:pPr>
              <a:lnSpc>
                <a:spcPts val="3311"/>
              </a:lnSpc>
            </a:pPr>
          </a:p>
          <a:p>
            <a:pPr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F5FFF5"/>
                </a:solidFill>
                <a:latin typeface="Open Sauce"/>
              </a:rPr>
              <a:t>Our goal is to provide strategic growth recommendations tailored for Bolt's Business country managers, directors, and VP.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5419" y="3691729"/>
            <a:ext cx="9322085" cy="5982617"/>
          </a:xfrm>
          <a:custGeom>
            <a:avLst/>
            <a:gdLst/>
            <a:ahLst/>
            <a:cxnLst/>
            <a:rect r="r" b="b" t="t" l="l"/>
            <a:pathLst>
              <a:path h="5982617" w="9322085">
                <a:moveTo>
                  <a:pt x="0" y="0"/>
                </a:moveTo>
                <a:lnTo>
                  <a:pt x="9322085" y="0"/>
                </a:lnTo>
                <a:lnTo>
                  <a:pt x="9322085" y="5982618"/>
                </a:lnTo>
                <a:lnTo>
                  <a:pt x="0" y="598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631" t="-34905" r="0" b="-5792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05555" y="3510346"/>
            <a:ext cx="380297" cy="362766"/>
            <a:chOff x="0" y="0"/>
            <a:chExt cx="587326" cy="5602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35419" y="1355253"/>
            <a:ext cx="1720101" cy="2064402"/>
            <a:chOff x="0" y="0"/>
            <a:chExt cx="2656504" cy="3188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836955" y="1578097"/>
            <a:ext cx="917029" cy="1101235"/>
          </a:xfrm>
          <a:custGeom>
            <a:avLst/>
            <a:gdLst/>
            <a:ahLst/>
            <a:cxnLst/>
            <a:rect r="r" b="b" t="t" l="l"/>
            <a:pathLst>
              <a:path h="1101235" w="917029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1474751" y="3510346"/>
            <a:ext cx="380297" cy="362766"/>
            <a:chOff x="0" y="0"/>
            <a:chExt cx="587326" cy="5602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804615" y="1355253"/>
            <a:ext cx="1720101" cy="2064402"/>
            <a:chOff x="0" y="0"/>
            <a:chExt cx="2656504" cy="3188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842043" y="3510346"/>
            <a:ext cx="380297" cy="362766"/>
            <a:chOff x="0" y="0"/>
            <a:chExt cx="587326" cy="5602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171907" y="1355253"/>
            <a:ext cx="1720101" cy="2064402"/>
            <a:chOff x="0" y="0"/>
            <a:chExt cx="2656504" cy="31882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209335" y="3510346"/>
            <a:ext cx="380297" cy="362766"/>
            <a:chOff x="0" y="0"/>
            <a:chExt cx="587326" cy="5602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539199" y="1355253"/>
            <a:ext cx="1720101" cy="2064402"/>
            <a:chOff x="0" y="0"/>
            <a:chExt cx="2656504" cy="31882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1119111" y="1694324"/>
            <a:ext cx="974600" cy="988985"/>
          </a:xfrm>
          <a:custGeom>
            <a:avLst/>
            <a:gdLst/>
            <a:ahLst/>
            <a:cxnLst/>
            <a:rect r="r" b="b" t="t" l="l"/>
            <a:pathLst>
              <a:path h="988985" w="974600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3576323" y="1785294"/>
            <a:ext cx="911270" cy="898015"/>
          </a:xfrm>
          <a:custGeom>
            <a:avLst/>
            <a:gdLst/>
            <a:ahLst/>
            <a:cxnLst/>
            <a:rect r="r" b="b" t="t" l="l"/>
            <a:pathLst>
              <a:path h="898015" w="911270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5945575" y="1694324"/>
            <a:ext cx="879297" cy="988985"/>
          </a:xfrm>
          <a:custGeom>
            <a:avLst/>
            <a:gdLst/>
            <a:ahLst/>
            <a:cxnLst/>
            <a:rect r="r" b="b" t="t" l="l"/>
            <a:pathLst>
              <a:path h="988985" w="879297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224972" y="1624707"/>
            <a:ext cx="4290470" cy="66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71"/>
              </a:lnSpc>
              <a:spcBef>
                <a:spcPct val="0"/>
              </a:spcBef>
            </a:pPr>
            <a:r>
              <a:rPr lang="en-US" sz="5021" spc="175">
                <a:solidFill>
                  <a:srgbClr val="3A855D"/>
                </a:solidFill>
                <a:latin typeface="Public Sans Bold"/>
              </a:rPr>
              <a:t>Methodology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87713" y="3174598"/>
            <a:ext cx="5188497" cy="42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78346" indent="-139173" lvl="1">
              <a:lnSpc>
                <a:spcPts val="1779"/>
              </a:lnSpc>
              <a:buFont typeface="Arial"/>
              <a:buChar char="•"/>
            </a:pPr>
            <a:r>
              <a:rPr lang="en-US" sz="1289" spc="126">
                <a:solidFill>
                  <a:srgbClr val="545454"/>
                </a:solidFill>
                <a:latin typeface="Open Sauce"/>
              </a:rPr>
              <a:t>Acquisition and ordering data were collected.</a:t>
            </a:r>
          </a:p>
          <a:p>
            <a:pPr marL="278346" indent="-139173" lvl="1">
              <a:lnSpc>
                <a:spcPts val="1779"/>
              </a:lnSpc>
              <a:buFont typeface="Arial"/>
              <a:buChar char="•"/>
            </a:pPr>
            <a:r>
              <a:rPr lang="en-US" sz="1289" spc="126">
                <a:solidFill>
                  <a:srgbClr val="545454"/>
                </a:solidFill>
                <a:latin typeface="Open Sauce"/>
              </a:rPr>
              <a:t>Also, Merged into a unified analytical dataset.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4972" y="2752905"/>
            <a:ext cx="3465904" cy="34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118" spc="207">
                <a:solidFill>
                  <a:srgbClr val="397D5A"/>
                </a:solidFill>
                <a:latin typeface="Open Sauce Bold"/>
              </a:rPr>
              <a:t>01 Data Collection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87713" y="4477830"/>
            <a:ext cx="5188497" cy="130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78346" indent="-139173" lvl="1">
              <a:lnSpc>
                <a:spcPts val="1779"/>
              </a:lnSpc>
              <a:buFont typeface="Arial"/>
              <a:buChar char="•"/>
            </a:pPr>
            <a:r>
              <a:rPr lang="en-US" sz="1289" spc="126">
                <a:solidFill>
                  <a:srgbClr val="231F20"/>
                </a:solidFill>
                <a:latin typeface="Open Sauce"/>
              </a:rPr>
              <a:t>Renamed columns to lowercase with underscores.</a:t>
            </a:r>
          </a:p>
          <a:p>
            <a:pPr marL="278346" indent="-139173" lvl="1">
              <a:lnSpc>
                <a:spcPts val="1779"/>
              </a:lnSpc>
              <a:buFont typeface="Arial"/>
              <a:buChar char="•"/>
            </a:pPr>
            <a:r>
              <a:rPr lang="en-US" sz="1289" spc="126">
                <a:solidFill>
                  <a:srgbClr val="231F20"/>
                </a:solidFill>
                <a:latin typeface="Open Sauce"/>
              </a:rPr>
              <a:t>Adjusted column names for consistency.</a:t>
            </a:r>
          </a:p>
          <a:p>
            <a:pPr marL="278346" indent="-139173" lvl="1">
              <a:lnSpc>
                <a:spcPts val="1779"/>
              </a:lnSpc>
              <a:buFont typeface="Arial"/>
              <a:buChar char="•"/>
            </a:pPr>
            <a:r>
              <a:rPr lang="en-US" sz="1289" spc="126">
                <a:solidFill>
                  <a:srgbClr val="231F20"/>
                </a:solidFill>
                <a:latin typeface="Open Sauce"/>
              </a:rPr>
              <a:t>Handled null values and duplicates.</a:t>
            </a:r>
          </a:p>
          <a:p>
            <a:pPr marL="278346" indent="-139173" lvl="1">
              <a:lnSpc>
                <a:spcPts val="1779"/>
              </a:lnSpc>
              <a:buFont typeface="Arial"/>
              <a:buChar char="•"/>
            </a:pPr>
            <a:r>
              <a:rPr lang="en-US" sz="1289" spc="126">
                <a:solidFill>
                  <a:srgbClr val="231F20"/>
                </a:solidFill>
                <a:latin typeface="Open Sauce"/>
              </a:rPr>
              <a:t>Ensured relevant data types.</a:t>
            </a:r>
          </a:p>
          <a:p>
            <a:pPr marL="278346" indent="-139173" lvl="1">
              <a:lnSpc>
                <a:spcPts val="1779"/>
              </a:lnSpc>
              <a:spcBef>
                <a:spcPct val="0"/>
              </a:spcBef>
              <a:buFont typeface="Arial"/>
              <a:buChar char="•"/>
            </a:pPr>
            <a:r>
              <a:rPr lang="en-US" sz="1289" spc="126">
                <a:solidFill>
                  <a:srgbClr val="231F20"/>
                </a:solidFill>
                <a:latin typeface="Open Sauce"/>
              </a:rPr>
              <a:t>Sorted the data for clarity.</a:t>
            </a:r>
          </a:p>
          <a:p>
            <a:pPr marL="0" indent="0" lvl="0">
              <a:lnSpc>
                <a:spcPts val="177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24972" y="4059526"/>
            <a:ext cx="3465904" cy="34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118" spc="207">
                <a:solidFill>
                  <a:srgbClr val="397D5A"/>
                </a:solidFill>
                <a:latin typeface="Open Sauce Bold"/>
              </a:rPr>
              <a:t>02 Data Cleansing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87713" y="6412256"/>
            <a:ext cx="5188497" cy="64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78346" indent="-139173" lvl="1">
              <a:lnSpc>
                <a:spcPts val="1779"/>
              </a:lnSpc>
              <a:spcBef>
                <a:spcPct val="0"/>
              </a:spcBef>
              <a:buFont typeface="Arial"/>
              <a:buChar char="•"/>
            </a:pPr>
            <a:r>
              <a:rPr lang="en-US" sz="1289" spc="126">
                <a:solidFill>
                  <a:srgbClr val="231F20"/>
                </a:solidFill>
                <a:latin typeface="Open Sauce"/>
              </a:rPr>
              <a:t>Monetization KPIs: Average Order Value (AOV) and Average Revenue Per User (ARPU).</a:t>
            </a:r>
          </a:p>
          <a:p>
            <a:pPr marL="0" indent="0" lvl="0">
              <a:lnSpc>
                <a:spcPts val="177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141632" y="5993952"/>
            <a:ext cx="4105856" cy="34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118" spc="207">
                <a:solidFill>
                  <a:srgbClr val="397D5A"/>
                </a:solidFill>
                <a:latin typeface="Open Sauce Bold"/>
              </a:rPr>
              <a:t>03 Feature Engineering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87713" y="7686913"/>
            <a:ext cx="5188497" cy="42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78346" indent="-139173" lvl="1">
              <a:lnSpc>
                <a:spcPts val="1779"/>
              </a:lnSpc>
              <a:buFont typeface="Arial"/>
              <a:buChar char="•"/>
            </a:pPr>
            <a:r>
              <a:rPr lang="en-US" sz="1289" spc="126">
                <a:solidFill>
                  <a:srgbClr val="231F20"/>
                </a:solidFill>
                <a:latin typeface="Open Sauce"/>
              </a:rPr>
              <a:t>Explored trends and patterns in the data.</a:t>
            </a:r>
          </a:p>
          <a:p>
            <a:pPr algn="r" marL="0" indent="0" lvl="0">
              <a:lnSpc>
                <a:spcPts val="1779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24972" y="7268609"/>
            <a:ext cx="5849173" cy="34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118" spc="207">
                <a:solidFill>
                  <a:srgbClr val="397D5A"/>
                </a:solidFill>
                <a:latin typeface="Open Sauce Bold"/>
              </a:rPr>
              <a:t>04 Exploratory Data Analysis (EDA)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4" id="34"/>
          <p:cNvSpPr txBox="true"/>
          <p:nvPr/>
        </p:nvSpPr>
        <p:spPr>
          <a:xfrm rot="0">
            <a:off x="1224972" y="8335968"/>
            <a:ext cx="5849173" cy="34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118" spc="207">
                <a:solidFill>
                  <a:srgbClr val="397D5A"/>
                </a:solidFill>
                <a:latin typeface="Open Sauce Bold"/>
              </a:rPr>
              <a:t>05 Visualizations &amp; Insights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4972" y="9135271"/>
            <a:ext cx="5849173" cy="34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118" spc="207">
                <a:solidFill>
                  <a:srgbClr val="397D5A"/>
                </a:solidFill>
                <a:latin typeface="Open Sauce Bold"/>
              </a:rPr>
              <a:t>06 Strategic Recommendations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205" y="3734337"/>
            <a:ext cx="11083591" cy="182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ublic Sans Bold"/>
              </a:rPr>
              <a:t>INSIGHTS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11692" y="0"/>
            <a:ext cx="7376308" cy="9570964"/>
          </a:xfrm>
          <a:custGeom>
            <a:avLst/>
            <a:gdLst/>
            <a:ahLst/>
            <a:cxnLst/>
            <a:rect r="r" b="b" t="t" l="l"/>
            <a:pathLst>
              <a:path h="9570964" w="7376308">
                <a:moveTo>
                  <a:pt x="0" y="0"/>
                </a:moveTo>
                <a:lnTo>
                  <a:pt x="7376308" y="0"/>
                </a:lnTo>
                <a:lnTo>
                  <a:pt x="7376308" y="9570964"/>
                </a:lnTo>
                <a:lnTo>
                  <a:pt x="0" y="9570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73" t="0" r="-412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50783" y="-194649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6617" y="5573592"/>
            <a:ext cx="9664649" cy="1385127"/>
          </a:xfrm>
          <a:custGeom>
            <a:avLst/>
            <a:gdLst/>
            <a:ahLst/>
            <a:cxnLst/>
            <a:rect r="r" b="b" t="t" l="l"/>
            <a:pathLst>
              <a:path h="1385127" w="9664649">
                <a:moveTo>
                  <a:pt x="0" y="0"/>
                </a:moveTo>
                <a:lnTo>
                  <a:pt x="9664648" y="0"/>
                </a:lnTo>
                <a:lnTo>
                  <a:pt x="9664648" y="1385128"/>
                </a:lnTo>
                <a:lnTo>
                  <a:pt x="0" y="13851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06617" y="2353790"/>
            <a:ext cx="6246725" cy="24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048003"/>
                </a:solidFill>
                <a:latin typeface="Public Sans Bold"/>
              </a:rPr>
              <a:t>Insight 1: Overall KPIs</a:t>
            </a:r>
          </a:p>
          <a:p>
            <a:pPr>
              <a:lnSpc>
                <a:spcPts val="640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4110" y="3442596"/>
            <a:ext cx="4473739" cy="636748"/>
            <a:chOff x="0" y="0"/>
            <a:chExt cx="1178269" cy="1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78269" cy="186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P</a:t>
              </a:r>
              <a:r>
                <a:rPr lang="en-US" sz="2199" strike="noStrike" u="none">
                  <a:solidFill>
                    <a:srgbClr val="FFFFFF"/>
                  </a:solidFill>
                  <a:latin typeface="Open Sauce"/>
                </a:rPr>
                <a:t>er Channel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54110" y="5883706"/>
            <a:ext cx="4473739" cy="1902310"/>
            <a:chOff x="0" y="0"/>
            <a:chExt cx="1178269" cy="5010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501020"/>
            </a:xfrm>
            <a:custGeom>
              <a:avLst/>
              <a:gdLst/>
              <a:ahLst/>
              <a:cxnLst/>
              <a:rect r="r" b="b" t="t" l="l"/>
              <a:pathLst>
                <a:path h="501020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501020"/>
                  </a:lnTo>
                  <a:lnTo>
                    <a:pt x="0" y="501020"/>
                  </a:ln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78269" cy="520070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1656"/>
                </a:lnSpc>
                <a:spcBef>
                  <a:spcPct val="0"/>
                </a:spcBef>
              </a:pPr>
              <a:r>
                <a:rPr lang="en-US" sz="1200" spc="12" strike="noStrike" u="none">
                  <a:solidFill>
                    <a:srgbClr val="FFFFFF"/>
                  </a:solidFill>
                  <a:latin typeface="Open Sauce Italics"/>
                </a:rPr>
                <a:t>Outreach &amp; Organic channels outperform Marketing by about 2x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07130" y="3442596"/>
            <a:ext cx="4473739" cy="636748"/>
            <a:chOff x="0" y="0"/>
            <a:chExt cx="1178269" cy="1677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178269" cy="186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Per Region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07130" y="5883706"/>
            <a:ext cx="4473739" cy="1902310"/>
            <a:chOff x="0" y="0"/>
            <a:chExt cx="1178269" cy="5010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8269" cy="501020"/>
            </a:xfrm>
            <a:custGeom>
              <a:avLst/>
              <a:gdLst/>
              <a:ahLst/>
              <a:cxnLst/>
              <a:rect r="r" b="b" t="t" l="l"/>
              <a:pathLst>
                <a:path h="501020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501020"/>
                  </a:lnTo>
                  <a:lnTo>
                    <a:pt x="0" y="501020"/>
                  </a:ln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178269" cy="520070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1656"/>
                </a:lnSpc>
                <a:spcBef>
                  <a:spcPct val="0"/>
                </a:spcBef>
              </a:pPr>
              <a:r>
                <a:rPr lang="en-US" sz="1200" spc="12">
                  <a:solidFill>
                    <a:srgbClr val="FFFFFF"/>
                  </a:solidFill>
                  <a:latin typeface="Open Sauce Italics"/>
                </a:rPr>
                <a:t>Veridia shows strong acquisitions, while Seraphica &amp; Novaria lag behind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61945" y="3442596"/>
            <a:ext cx="4473739" cy="1032171"/>
            <a:chOff x="0" y="0"/>
            <a:chExt cx="1178269" cy="2718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269" cy="271848"/>
            </a:xfrm>
            <a:custGeom>
              <a:avLst/>
              <a:gdLst/>
              <a:ahLst/>
              <a:cxnLst/>
              <a:rect r="r" b="b" t="t" l="l"/>
              <a:pathLst>
                <a:path h="271848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271848"/>
                  </a:lnTo>
                  <a:lnTo>
                    <a:pt x="0" y="271848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178269" cy="290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FFFFFF"/>
                  </a:solidFill>
                  <a:latin typeface="Open Sauce"/>
                </a:rPr>
                <a:t>By Region and Channel</a:t>
              </a:r>
            </a:p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61945" y="6429760"/>
            <a:ext cx="4473739" cy="1356257"/>
            <a:chOff x="0" y="0"/>
            <a:chExt cx="1178269" cy="3572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78269" cy="357204"/>
            </a:xfrm>
            <a:custGeom>
              <a:avLst/>
              <a:gdLst/>
              <a:ahLst/>
              <a:cxnLst/>
              <a:rect r="r" b="b" t="t" l="l"/>
              <a:pathLst>
                <a:path h="357204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178269" cy="376254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1656"/>
                </a:lnSpc>
                <a:spcBef>
                  <a:spcPct val="0"/>
                </a:spcBef>
              </a:pPr>
              <a:r>
                <a:rPr lang="en-US" sz="1200" spc="12" strike="noStrike" u="none">
                  <a:solidFill>
                    <a:srgbClr val="FFFFFF"/>
                  </a:solidFill>
                  <a:latin typeface="Open Sauce Italics"/>
                </a:rPr>
                <a:t>Outreach got 70-80% of Aquilonia &amp; Valoria acquisitions</a:t>
              </a:r>
            </a:p>
            <a:p>
              <a:pPr algn="ctr" marL="0" indent="0" lvl="0">
                <a:lnSpc>
                  <a:spcPts val="1656"/>
                </a:lnSpc>
                <a:spcBef>
                  <a:spcPct val="0"/>
                </a:spcBef>
              </a:pPr>
              <a:r>
                <a:rPr lang="en-US" sz="1200" spc="12" strike="noStrike" u="none">
                  <a:solidFill>
                    <a:srgbClr val="FFFFFF"/>
                  </a:solidFill>
                  <a:latin typeface="Open Sauce Italics"/>
                </a:rPr>
                <a:t>Organic is for acquisitions in Lumina, Solsticea &amp; Veridia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54110" y="4079343"/>
            <a:ext cx="4473739" cy="1804363"/>
          </a:xfrm>
          <a:custGeom>
            <a:avLst/>
            <a:gdLst/>
            <a:ahLst/>
            <a:cxnLst/>
            <a:rect r="r" b="b" t="t" l="l"/>
            <a:pathLst>
              <a:path h="1804363" w="4473739">
                <a:moveTo>
                  <a:pt x="0" y="0"/>
                </a:moveTo>
                <a:lnTo>
                  <a:pt x="4473739" y="0"/>
                </a:lnTo>
                <a:lnTo>
                  <a:pt x="4473739" y="1804363"/>
                </a:lnTo>
                <a:lnTo>
                  <a:pt x="0" y="180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907130" y="4079343"/>
            <a:ext cx="4473739" cy="1804363"/>
          </a:xfrm>
          <a:custGeom>
            <a:avLst/>
            <a:gdLst/>
            <a:ahLst/>
            <a:cxnLst/>
            <a:rect r="r" b="b" t="t" l="l"/>
            <a:pathLst>
              <a:path h="1804363" w="4473739">
                <a:moveTo>
                  <a:pt x="0" y="0"/>
                </a:moveTo>
                <a:lnTo>
                  <a:pt x="4473740" y="0"/>
                </a:lnTo>
                <a:lnTo>
                  <a:pt x="4473740" y="1804363"/>
                </a:lnTo>
                <a:lnTo>
                  <a:pt x="0" y="18043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918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365857" y="4079343"/>
            <a:ext cx="4473739" cy="2350416"/>
          </a:xfrm>
          <a:custGeom>
            <a:avLst/>
            <a:gdLst/>
            <a:ahLst/>
            <a:cxnLst/>
            <a:rect r="r" b="b" t="t" l="l"/>
            <a:pathLst>
              <a:path h="2350416" w="4473739">
                <a:moveTo>
                  <a:pt x="0" y="0"/>
                </a:moveTo>
                <a:lnTo>
                  <a:pt x="4473739" y="0"/>
                </a:lnTo>
                <a:lnTo>
                  <a:pt x="4473739" y="2350417"/>
                </a:lnTo>
                <a:lnTo>
                  <a:pt x="0" y="2350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90980" y="1279911"/>
            <a:ext cx="10713642" cy="158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7"/>
              </a:lnSpc>
            </a:pPr>
            <a:r>
              <a:rPr lang="en-US" sz="4599" spc="450">
                <a:solidFill>
                  <a:srgbClr val="FFFFFF"/>
                </a:solidFill>
                <a:latin typeface="Public Sans Bold"/>
              </a:rPr>
              <a:t>Insight 2: Acquisitions</a:t>
            </a:r>
          </a:p>
          <a:p>
            <a:pPr algn="ctr">
              <a:lnSpc>
                <a:spcPts val="634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4110" y="3442596"/>
            <a:ext cx="6995674" cy="636748"/>
            <a:chOff x="0" y="0"/>
            <a:chExt cx="1842482" cy="1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2482" cy="167703"/>
            </a:xfrm>
            <a:custGeom>
              <a:avLst/>
              <a:gdLst/>
              <a:ahLst/>
              <a:cxnLst/>
              <a:rect r="r" b="b" t="t" l="l"/>
              <a:pathLst>
                <a:path h="167703" w="1842482">
                  <a:moveTo>
                    <a:pt x="0" y="0"/>
                  </a:moveTo>
                  <a:lnTo>
                    <a:pt x="1842482" y="0"/>
                  </a:lnTo>
                  <a:lnTo>
                    <a:pt x="1842482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42482" cy="186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Monthly Revenues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54110" y="6873366"/>
            <a:ext cx="13954370" cy="1265076"/>
            <a:chOff x="0" y="0"/>
            <a:chExt cx="3675225" cy="3331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75225" cy="333189"/>
            </a:xfrm>
            <a:custGeom>
              <a:avLst/>
              <a:gdLst/>
              <a:ahLst/>
              <a:cxnLst/>
              <a:rect r="r" b="b" t="t" l="l"/>
              <a:pathLst>
                <a:path h="333189" w="3675225">
                  <a:moveTo>
                    <a:pt x="0" y="0"/>
                  </a:moveTo>
                  <a:lnTo>
                    <a:pt x="3675225" y="0"/>
                  </a:lnTo>
                  <a:lnTo>
                    <a:pt x="3675225" y="333189"/>
                  </a:lnTo>
                  <a:lnTo>
                    <a:pt x="0" y="333189"/>
                  </a:ln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3675225" cy="361764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2345"/>
                </a:lnSpc>
                <a:spcBef>
                  <a:spcPct val="0"/>
                </a:spcBef>
              </a:pPr>
              <a:r>
                <a:rPr lang="en-US" sz="1699" spc="16">
                  <a:solidFill>
                    <a:srgbClr val="FFFFFF"/>
                  </a:solidFill>
                  <a:latin typeface="Open Sauce Italics"/>
                </a:rPr>
                <a:t>Companies acquired via </a:t>
              </a:r>
              <a:r>
                <a:rPr lang="en-US" sz="1699" spc="16" strike="noStrike" u="none">
                  <a:solidFill>
                    <a:srgbClr val="FFFFFF"/>
                  </a:solidFill>
                  <a:latin typeface="Open Sauce Italics"/>
                </a:rPr>
                <a:t>Outreach exhibit significantly higher revenues and orders, nearly 3x more than others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4110" y="4079343"/>
            <a:ext cx="6995674" cy="2441597"/>
          </a:xfrm>
          <a:custGeom>
            <a:avLst/>
            <a:gdLst/>
            <a:ahLst/>
            <a:cxnLst/>
            <a:rect r="r" b="b" t="t" l="l"/>
            <a:pathLst>
              <a:path h="2441597" w="6995674">
                <a:moveTo>
                  <a:pt x="0" y="0"/>
                </a:moveTo>
                <a:lnTo>
                  <a:pt x="6995674" y="0"/>
                </a:lnTo>
                <a:lnTo>
                  <a:pt x="6995674" y="2441598"/>
                </a:lnTo>
                <a:lnTo>
                  <a:pt x="0" y="2441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01089" y="4099871"/>
            <a:ext cx="6807392" cy="2421070"/>
          </a:xfrm>
          <a:custGeom>
            <a:avLst/>
            <a:gdLst/>
            <a:ahLst/>
            <a:cxnLst/>
            <a:rect r="r" b="b" t="t" l="l"/>
            <a:pathLst>
              <a:path h="2421070" w="6807392">
                <a:moveTo>
                  <a:pt x="0" y="0"/>
                </a:moveTo>
                <a:lnTo>
                  <a:pt x="6807392" y="0"/>
                </a:lnTo>
                <a:lnTo>
                  <a:pt x="6807392" y="2421070"/>
                </a:lnTo>
                <a:lnTo>
                  <a:pt x="0" y="2421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90980" y="1279911"/>
            <a:ext cx="10713642" cy="238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7"/>
              </a:lnSpc>
            </a:pPr>
            <a:r>
              <a:rPr lang="en-US" sz="4599" spc="450">
                <a:solidFill>
                  <a:srgbClr val="FFFFFF"/>
                </a:solidFill>
                <a:latin typeface="Public Sans Bold"/>
              </a:rPr>
              <a:t>Insight 3: Channel Feasibility</a:t>
            </a:r>
          </a:p>
          <a:p>
            <a:pPr algn="ctr">
              <a:lnSpc>
                <a:spcPts val="6347"/>
              </a:lnSpc>
            </a:pPr>
          </a:p>
          <a:p>
            <a:pPr algn="ctr">
              <a:lnSpc>
                <a:spcPts val="6347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8601089" y="3442596"/>
            <a:ext cx="6807392" cy="657275"/>
            <a:chOff x="0" y="0"/>
            <a:chExt cx="1792893" cy="1731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92893" cy="173109"/>
            </a:xfrm>
            <a:custGeom>
              <a:avLst/>
              <a:gdLst/>
              <a:ahLst/>
              <a:cxnLst/>
              <a:rect r="r" b="b" t="t" l="l"/>
              <a:pathLst>
                <a:path h="173109" w="1792893">
                  <a:moveTo>
                    <a:pt x="0" y="0"/>
                  </a:moveTo>
                  <a:lnTo>
                    <a:pt x="1792893" y="0"/>
                  </a:lnTo>
                  <a:lnTo>
                    <a:pt x="1792893" y="173109"/>
                  </a:lnTo>
                  <a:lnTo>
                    <a:pt x="0" y="173109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792893" cy="192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Monthly Orders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46163" y="3342406"/>
            <a:ext cx="6995674" cy="636748"/>
            <a:chOff x="0" y="0"/>
            <a:chExt cx="1842482" cy="1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2482" cy="167703"/>
            </a:xfrm>
            <a:custGeom>
              <a:avLst/>
              <a:gdLst/>
              <a:ahLst/>
              <a:cxnLst/>
              <a:rect r="r" b="b" t="t" l="l"/>
              <a:pathLst>
                <a:path h="167703" w="1842482">
                  <a:moveTo>
                    <a:pt x="0" y="0"/>
                  </a:moveTo>
                  <a:lnTo>
                    <a:pt x="1842482" y="0"/>
                  </a:lnTo>
                  <a:lnTo>
                    <a:pt x="1842482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3A8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42482" cy="186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Monthly Revenues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646163" y="8128841"/>
            <a:ext cx="6995674" cy="1961883"/>
            <a:chOff x="0" y="0"/>
            <a:chExt cx="1842482" cy="5167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42482" cy="516710"/>
            </a:xfrm>
            <a:custGeom>
              <a:avLst/>
              <a:gdLst/>
              <a:ahLst/>
              <a:cxnLst/>
              <a:rect r="r" b="b" t="t" l="l"/>
              <a:pathLst>
                <a:path h="516710" w="1842482">
                  <a:moveTo>
                    <a:pt x="0" y="0"/>
                  </a:moveTo>
                  <a:lnTo>
                    <a:pt x="1842482" y="0"/>
                  </a:lnTo>
                  <a:lnTo>
                    <a:pt x="1842482" y="516710"/>
                  </a:lnTo>
                  <a:lnTo>
                    <a:pt x="0" y="516710"/>
                  </a:ln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842482" cy="52623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1794"/>
                </a:lnSpc>
              </a:pPr>
              <a:r>
                <a:rPr lang="en-US" sz="1300" spc="13">
                  <a:solidFill>
                    <a:srgbClr val="FFFFFF"/>
                  </a:solidFill>
                  <a:latin typeface="Open Sauce Italics"/>
                </a:rPr>
                <a:t>Segment-T4 accounts for 70% of acquisitions b</a:t>
              </a:r>
              <a:r>
                <a:rPr lang="en-US" sz="1300" spc="13" strike="noStrike" u="none">
                  <a:solidFill>
                    <a:srgbClr val="FFFFFF"/>
                  </a:solidFill>
                  <a:latin typeface="Open Sauce Italics"/>
                </a:rPr>
                <a:t>ut contributes only 15% of revenues</a:t>
              </a:r>
            </a:p>
            <a:p>
              <a:pPr algn="ctr">
                <a:lnSpc>
                  <a:spcPts val="1794"/>
                </a:lnSpc>
              </a:pPr>
            </a:p>
            <a:p>
              <a:pPr algn="ctr">
                <a:lnSpc>
                  <a:spcPts val="1794"/>
                </a:lnSpc>
              </a:pPr>
              <a:r>
                <a:rPr lang="en-US" sz="1300" spc="13" strike="noStrike" u="none">
                  <a:solidFill>
                    <a:srgbClr val="FFFFFF"/>
                  </a:solidFill>
                  <a:latin typeface="Open Sauce Italics"/>
                </a:rPr>
                <a:t>The other segments especially Segment-T3 are the most profitable, generating around 85% of revenues, aligning with the Pareto principle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655688" y="3979153"/>
            <a:ext cx="6995674" cy="4149687"/>
          </a:xfrm>
          <a:custGeom>
            <a:avLst/>
            <a:gdLst/>
            <a:ahLst/>
            <a:cxnLst/>
            <a:rect r="r" b="b" t="t" l="l"/>
            <a:pathLst>
              <a:path h="4149687" w="6995674">
                <a:moveTo>
                  <a:pt x="0" y="0"/>
                </a:moveTo>
                <a:lnTo>
                  <a:pt x="6995674" y="0"/>
                </a:lnTo>
                <a:lnTo>
                  <a:pt x="6995674" y="4149688"/>
                </a:lnTo>
                <a:lnTo>
                  <a:pt x="0" y="4149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90980" y="1279911"/>
            <a:ext cx="10713642" cy="238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8"/>
              </a:lnSpc>
            </a:pPr>
            <a:r>
              <a:rPr lang="en-US" sz="4600" spc="450">
                <a:solidFill>
                  <a:srgbClr val="FFFFFF"/>
                </a:solidFill>
                <a:latin typeface="Public Sans Bold"/>
              </a:rPr>
              <a:t>Insight 4: Segment Profitability</a:t>
            </a:r>
          </a:p>
          <a:p>
            <a:pPr algn="ctr">
              <a:lnSpc>
                <a:spcPts val="6348"/>
              </a:lnSpc>
            </a:pPr>
          </a:p>
          <a:p>
            <a:pPr algn="ctr">
              <a:lnSpc>
                <a:spcPts val="634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DAGDjoPZtxs</dc:identifier>
  <dcterms:modified xsi:type="dcterms:W3CDTF">2011-08-01T06:04:30Z</dcterms:modified>
  <cp:revision>1</cp:revision>
  <dc:title>Green minimalist professional Business Proposal Presentation</dc:title>
</cp:coreProperties>
</file>